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64" r:id="rId3"/>
    <p:sldId id="265" r:id="rId4"/>
    <p:sldId id="266" r:id="rId5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857"/>
    <a:srgbClr val="003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81"/>
    <p:restoredTop sz="94662"/>
  </p:normalViewPr>
  <p:slideViewPr>
    <p:cSldViewPr snapToGrid="0" snapToObjects="1">
      <p:cViewPr>
        <p:scale>
          <a:sx n="110" d="100"/>
          <a:sy n="110" d="100"/>
        </p:scale>
        <p:origin x="-39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0CAC1-7E6A-074C-AC52-DBBA785B7846}" type="datetimeFigureOut">
              <a:rPr lang="nb-NO" smtClean="0"/>
              <a:t>06.05.2021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9F43F-0CBD-7A46-98FB-1E312BF90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833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F43F-0CBD-7A46-98FB-1E312BF90D2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101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915025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DF-C73E-4549-AEAC-9D9AB93CE6F7}" type="datetime1">
              <a:rPr lang="nb-NO" smtClean="0"/>
              <a:t>06.05.2021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408" y="268013"/>
            <a:ext cx="1472104" cy="638242"/>
          </a:xfrm>
        </p:spPr>
        <p:txBody>
          <a:bodyPr/>
          <a:lstStyle>
            <a:lvl1pPr>
              <a:defRPr sz="1500">
                <a:solidFill>
                  <a:srgbClr val="003050"/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309648"/>
            <a:ext cx="5915025" cy="6612630"/>
          </a:xfrm>
        </p:spPr>
        <p:txBody>
          <a:bodyPr/>
          <a:lstStyle>
            <a:lvl1pPr marL="0" indent="0">
              <a:buNone/>
              <a:defRPr>
                <a:latin typeface="Trebuchet MS" charset="0"/>
                <a:ea typeface="Trebuchet MS" charset="0"/>
                <a:cs typeface="Trebuchet MS" charset="0"/>
              </a:defRPr>
            </a:lvl1pPr>
            <a:lvl2pPr>
              <a:defRPr>
                <a:latin typeface="Trebuchet MS" charset="0"/>
                <a:ea typeface="Trebuchet MS" charset="0"/>
                <a:cs typeface="Trebuchet MS" charset="0"/>
              </a:defRPr>
            </a:lvl2pPr>
            <a:lvl3pPr>
              <a:defRPr>
                <a:latin typeface="Trebuchet MS" charset="0"/>
                <a:ea typeface="Trebuchet MS" charset="0"/>
                <a:cs typeface="Trebuchet MS" charset="0"/>
              </a:defRPr>
            </a:lvl3pPr>
            <a:lvl4pPr>
              <a:defRPr>
                <a:latin typeface="Trebuchet MS" charset="0"/>
                <a:ea typeface="Trebuchet MS" charset="0"/>
                <a:cs typeface="Trebuchet MS" charset="0"/>
              </a:defRPr>
            </a:lvl4pPr>
            <a:lvl5pPr>
              <a:defRPr>
                <a:latin typeface="Trebuchet MS" charset="0"/>
                <a:ea typeface="Trebuchet MS" charset="0"/>
                <a:cs typeface="Trebuchet MS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303" y="268014"/>
            <a:ext cx="2447105" cy="638242"/>
          </a:xfrm>
        </p:spPr>
        <p:txBody>
          <a:bodyPr anchor="ctr">
            <a:normAutofit/>
          </a:bodyPr>
          <a:lstStyle>
            <a:lvl1pPr algn="l">
              <a:defRPr sz="10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DF-C73E-4549-AEAC-9D9AB93CE6F7}" type="datetime1">
              <a:rPr lang="nb-NO" smtClean="0"/>
              <a:t>06.05.2021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16882" y="268013"/>
            <a:ext cx="1369630" cy="638242"/>
          </a:xfrm>
        </p:spPr>
        <p:txBody>
          <a:bodyPr/>
          <a:lstStyle>
            <a:lvl1pPr>
              <a:defRPr sz="1500">
                <a:solidFill>
                  <a:srgbClr val="003050"/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309648"/>
            <a:ext cx="5915025" cy="6612630"/>
          </a:xfrm>
        </p:spPr>
        <p:txBody>
          <a:bodyPr/>
          <a:lstStyle>
            <a:lvl1pPr marL="0" indent="0">
              <a:buNone/>
              <a:defRPr>
                <a:latin typeface="Trebuchet MS" charset="0"/>
                <a:ea typeface="Trebuchet MS" charset="0"/>
                <a:cs typeface="Trebuchet MS" charset="0"/>
              </a:defRPr>
            </a:lvl1pPr>
            <a:lvl2pPr>
              <a:defRPr>
                <a:latin typeface="Trebuchet MS" charset="0"/>
                <a:ea typeface="Trebuchet MS" charset="0"/>
                <a:cs typeface="Trebuchet MS" charset="0"/>
              </a:defRPr>
            </a:lvl2pPr>
            <a:lvl3pPr>
              <a:defRPr>
                <a:latin typeface="Trebuchet MS" charset="0"/>
                <a:ea typeface="Trebuchet MS" charset="0"/>
                <a:cs typeface="Trebuchet MS" charset="0"/>
              </a:defRPr>
            </a:lvl3pPr>
            <a:lvl4pPr>
              <a:defRPr>
                <a:latin typeface="Trebuchet MS" charset="0"/>
                <a:ea typeface="Trebuchet MS" charset="0"/>
                <a:cs typeface="Trebuchet MS" charset="0"/>
              </a:defRPr>
            </a:lvl4pPr>
            <a:lvl5pPr>
              <a:defRPr>
                <a:latin typeface="Trebuchet MS" charset="0"/>
                <a:ea typeface="Trebuchet MS" charset="0"/>
                <a:cs typeface="Trebuchet MS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2364828" y="268013"/>
            <a:ext cx="0" cy="638242"/>
          </a:xfrm>
          <a:prstGeom prst="line">
            <a:avLst/>
          </a:prstGeom>
          <a:ln w="12700">
            <a:solidFill>
              <a:srgbClr val="0938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59AE-B51A-B843-AB64-C8F7BDA72D08}" type="datetime1">
              <a:rPr lang="nb-NO" smtClean="0"/>
              <a:t>06.05.2021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309648"/>
            <a:ext cx="5915025" cy="6612630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915025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09648"/>
            <a:ext cx="5915025" cy="6612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D2C7DBA7-9B29-A344-9B57-8F61EBB03AF9}" type="datetime1">
              <a:rPr lang="nb-NO" smtClean="0"/>
              <a:t>06.05.2021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50000"/>
        </a:lnSpc>
        <a:spcBef>
          <a:spcPts val="750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50000"/>
        </a:lnSpc>
        <a:spcBef>
          <a:spcPts val="375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50000"/>
        </a:lnSpc>
        <a:spcBef>
          <a:spcPts val="375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50000"/>
        </a:lnSpc>
        <a:spcBef>
          <a:spcPts val="375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50000"/>
        </a:lnSpc>
        <a:spcBef>
          <a:spcPts val="375"/>
        </a:spcBef>
        <a:spcAft>
          <a:spcPts val="5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hyperlink" Target="https://lovdata.no/lov/2005-06-17-64/&#167;46" TargetMode="External"/><Relationship Id="rId7" Type="http://schemas.openxmlformats.org/officeDocument/2006/relationships/hyperlink" Target="https://lovdata.no/lov/2009-12-18-131/&#167;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ovdata.no/dokument/NL/lov/1998-07-17-61/KAPITTEL_17#%C2%A715-3" TargetMode="External"/><Relationship Id="rId5" Type="http://schemas.openxmlformats.org/officeDocument/2006/relationships/hyperlink" Target="https://lovdata.no/dokument/NL/lov/1999-07-02-64/KAPITTEL_6#%C2%A733" TargetMode="External"/><Relationship Id="rId4" Type="http://schemas.openxmlformats.org/officeDocument/2006/relationships/hyperlink" Target="https://lovdata.no/dokument/NL/lov/1992-07-17-100/KAPITTEL_7#%C2%A76-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fdir.no/Barnevern/Melde_fra_til_barnevernet/Melde_fra_til_barnevernet__offentlig_ansat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lov/1992-07-17-100/&#167;4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000" dirty="0" smtClean="0">
                <a:solidFill>
                  <a:srgbClr val="093857"/>
                </a:solidFill>
              </a:rPr>
              <a:t>Rutine: Melde- og opplysningsplikt til barneverntjenesten</a:t>
            </a:r>
            <a:endParaRPr lang="nb-NO" sz="20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1487" y="2427890"/>
            <a:ext cx="6011863" cy="649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1600" b="1" dirty="0" smtClean="0">
                <a:solidFill>
                  <a:srgbClr val="093857"/>
                </a:solidFill>
              </a:rPr>
              <a:t>1. Opplysningsplikt til barneverntjenesten</a:t>
            </a:r>
            <a:endParaRPr lang="nb-NO" sz="1600" b="1" dirty="0">
              <a:solidFill>
                <a:srgbClr val="093857"/>
              </a:solidFill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1200" dirty="0" smtClean="0"/>
              <a:t>Alle ansatte i Eigersund kommune har plikt til å gi opplysninger til barneverntjenesten når det er grunn til å tro at: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/>
              <a:t>Et barn blir eller vil bli mishandlet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/>
              <a:t>Et barn blir utsatt for alvorlige mangler ved den daglige omsorgen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/>
              <a:t>Et barn har livstruende eller alvorlig sykdom eller skade og ikke kommer til undersøkelse eller behandling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/>
              <a:t>Et barn med nedsatt funksjonsevne eller et spesielt hjelpetrengende barn ikke får dekket sitt særlige behov for behandling eller opplæring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/>
              <a:t>E</a:t>
            </a:r>
            <a:r>
              <a:rPr lang="nb-NO" sz="1200" dirty="0" smtClean="0"/>
              <a:t>t barn viser alvorlige atferdsvansker i form av alvorlig eller gjentatt kriminalitet, misbruk av rusmidler eller annen form for utpreget normløs atferd</a:t>
            </a:r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/>
              <a:t>Et barn blir eller vil bli utnyttet til menneskehandel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nb-NO" sz="1200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1200" dirty="0" smtClean="0"/>
              <a:t>Offentlig ansatte har et personlig ansvar for å melde, og meldeplikten går foran taushetsplikten etter andre lover. Dette er blant annet hjemlet i: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b-NO" sz="1200" dirty="0" smtClean="0"/>
              <a:t>-  </a:t>
            </a:r>
            <a:r>
              <a:rPr lang="nb-NO" sz="1200" dirty="0">
                <a:hlinkClick r:id="rId3"/>
              </a:rPr>
              <a:t>Barnehageloven § </a:t>
            </a:r>
            <a:r>
              <a:rPr lang="nb-NO" sz="1200" dirty="0" smtClean="0">
                <a:hlinkClick r:id="rId3"/>
              </a:rPr>
              <a:t>46</a:t>
            </a:r>
            <a:endParaRPr lang="nb-NO" sz="1200" dirty="0" smtClean="0"/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>
                <a:hlinkClick r:id="rId4"/>
              </a:rPr>
              <a:t>Barnevernloven § 6-4</a:t>
            </a:r>
            <a:endParaRPr lang="nb-NO" sz="1200" dirty="0" smtClean="0"/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>
                <a:hlinkClick r:id="rId5"/>
              </a:rPr>
              <a:t>Helsepersonelloven </a:t>
            </a:r>
            <a:r>
              <a:rPr lang="nb-NO" sz="1200" dirty="0">
                <a:hlinkClick r:id="rId5"/>
              </a:rPr>
              <a:t>§ </a:t>
            </a:r>
            <a:r>
              <a:rPr lang="nb-NO" sz="1200" dirty="0" smtClean="0">
                <a:hlinkClick r:id="rId5"/>
              </a:rPr>
              <a:t>33</a:t>
            </a:r>
            <a:endParaRPr lang="nb-NO" sz="1200" dirty="0" smtClean="0"/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>
                <a:hlinkClick r:id="rId6"/>
              </a:rPr>
              <a:t>Opplæringsloven §15-3</a:t>
            </a:r>
            <a:endParaRPr lang="nb-NO" sz="1200" dirty="0"/>
          </a:p>
          <a:p>
            <a:pPr marL="171450" indent="-171450">
              <a:lnSpc>
                <a:spcPct val="140000"/>
              </a:lnSpc>
              <a:spcBef>
                <a:spcPts val="0"/>
              </a:spcBef>
              <a:buFontTx/>
              <a:buChar char="-"/>
            </a:pPr>
            <a:r>
              <a:rPr lang="nb-NO" sz="1200" dirty="0" smtClean="0">
                <a:hlinkClick r:id="rId7"/>
              </a:rPr>
              <a:t>Sosialtjenesteloven § 45</a:t>
            </a:r>
            <a:endParaRPr lang="nb-NO" sz="1200" dirty="0" smtClean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1</a:t>
            </a:fld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543" y="906255"/>
            <a:ext cx="814860" cy="95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Rutine: Melde- og opplysningsplikt til barneverntjenesten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>
          <a:xfrm>
            <a:off x="471487" y="1397000"/>
            <a:ext cx="5915025" cy="7633228"/>
          </a:xfrm>
        </p:spPr>
        <p:txBody>
          <a:bodyPr>
            <a:normAutofit/>
          </a:bodyPr>
          <a:lstStyle/>
          <a:p>
            <a:r>
              <a:rPr lang="nb-NO" sz="1600" b="1" dirty="0" smtClean="0"/>
              <a:t>2. Utløst meldeplikt</a:t>
            </a:r>
          </a:p>
          <a:p>
            <a:r>
              <a:rPr lang="nb-NO" sz="1200" dirty="0" smtClean="0"/>
              <a:t>Plikten til melde fra til barneverntjenesten faller ikke </a:t>
            </a:r>
            <a:r>
              <a:rPr lang="nb-NO" sz="1200" dirty="0"/>
              <a:t>b</a:t>
            </a:r>
            <a:r>
              <a:rPr lang="nb-NO" sz="1200" dirty="0" smtClean="0"/>
              <a:t>ort selv om egen instans forsøker å hjelpe barnet, andre </a:t>
            </a:r>
            <a:r>
              <a:rPr lang="nb-NO" sz="1200" dirty="0"/>
              <a:t>har samme kunnskap eller bekymringsmeldinger er sendt </a:t>
            </a:r>
            <a:r>
              <a:rPr lang="nb-NO" sz="1200" dirty="0" smtClean="0"/>
              <a:t>på et tidligere tidspunkt. </a:t>
            </a:r>
          </a:p>
          <a:p>
            <a:r>
              <a:rPr lang="nb-NO" sz="1200" dirty="0" smtClean="0"/>
              <a:t>Selv </a:t>
            </a:r>
            <a:r>
              <a:rPr lang="nb-NO" sz="1200" dirty="0"/>
              <a:t>om barnevernstjenesten allerede har opprettet sak på barnet som gjelder andre eller tilsvarende forhold, </a:t>
            </a:r>
            <a:r>
              <a:rPr lang="nb-NO" sz="1200" dirty="0" smtClean="0"/>
              <a:t>skal </a:t>
            </a:r>
            <a:r>
              <a:rPr lang="nb-NO" sz="1200" dirty="0"/>
              <a:t>likevel nye opplysninger meldes til barnevernstjenesten for å sikre at den har alle opplysninger i saken. </a:t>
            </a:r>
            <a:endParaRPr lang="nb-NO" sz="1200" dirty="0" smtClean="0"/>
          </a:p>
          <a:p>
            <a:r>
              <a:rPr lang="nb-NO" sz="1200" dirty="0" smtClean="0"/>
              <a:t>Når vilkårene for melde- og opplysningsplikt er oppfylt skal bekymringsmeldingen oversendes barneverntjenesten uten unødig opphold. Digitalt meldeskjema skal benyttes.</a:t>
            </a:r>
          </a:p>
          <a:p>
            <a:r>
              <a:rPr lang="nb-NO" sz="1200" dirty="0"/>
              <a:t>Opplysningsplikten innebærer også plikt til å svare ved anmodning om opplysninger fra barneverntjenesten innenfor gitt tidsfrist</a:t>
            </a:r>
            <a:r>
              <a:rPr lang="nb-NO" sz="1200" dirty="0" smtClean="0"/>
              <a:t>.</a:t>
            </a:r>
          </a:p>
          <a:p>
            <a:r>
              <a:rPr lang="nb-NO" sz="1200" dirty="0" smtClean="0"/>
              <a:t>Melder beskriver barnets situasjon ut fra sitt faglige ståsted og sitt kjennskap til barnet og familien. Barneverntjenesten vurdere alvorlighetsgraden og håndterer bekymringsmeldingen i tråd med bestemmelsene i barnevernloven.</a:t>
            </a:r>
            <a:endParaRPr lang="nb-NO" sz="1200" dirty="0"/>
          </a:p>
          <a:p>
            <a:r>
              <a:rPr lang="nb-NO" sz="1600" b="1" dirty="0" smtClean="0"/>
              <a:t>3. Fremgangsmåte</a:t>
            </a:r>
          </a:p>
          <a:p>
            <a:endParaRPr lang="nb-NO" sz="1200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057713"/>
              </p:ext>
            </p:extLst>
          </p:nvPr>
        </p:nvGraphicFramePr>
        <p:xfrm>
          <a:off x="500060" y="7094748"/>
          <a:ext cx="5857878" cy="2506980"/>
        </p:xfrm>
        <a:graphic>
          <a:graphicData uri="http://schemas.openxmlformats.org/drawingml/2006/table">
            <a:tbl>
              <a:tblPr/>
              <a:tblGrid>
                <a:gridCol w="430216"/>
                <a:gridCol w="5427662"/>
              </a:tblGrid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</a:t>
                      </a:r>
                      <a:endParaRPr lang="nb-NO" sz="1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dirty="0" smtClean="0"/>
                        <a:t>Drøft bekymringen med nærmeste leder</a:t>
                      </a:r>
                      <a:r>
                        <a:rPr lang="nb-NO" sz="1000" b="0" baseline="0" dirty="0" smtClean="0"/>
                        <a:t> som vurdere om andre ansatte skal involveres for å få frem supplerende informasjon.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baseline="0" dirty="0" smtClean="0"/>
                        <a:t>NB! I saker hvor leder vurdere at meldeplikten ikke er utløst, kan den ansatte foreta en selvstendig vurdering og likevel velge å sende bekymringsmelding.</a:t>
                      </a:r>
                      <a:endParaRPr lang="nb-NO" sz="1000" b="0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2</a:t>
                      </a:r>
                      <a:endParaRPr lang="nb-NO" sz="1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/>
                        <a:t>Vurder i samarbeid med leder</a:t>
                      </a:r>
                      <a:r>
                        <a:rPr lang="nb-NO" sz="1000" baseline="0" dirty="0" smtClean="0"/>
                        <a:t> om bekymringen er av en slik art at den skal holdes tilbake fra foresatte. Dette gjelder ved mistanke om vold og seksuelle overgrep.</a:t>
                      </a:r>
                      <a:endParaRPr lang="nb-NO" sz="1000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3</a:t>
                      </a:r>
                      <a:endParaRPr lang="nb-NO" sz="1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/>
                        <a:t>Foresatte kalles inn til samtale hvor det informeres om</a:t>
                      </a:r>
                      <a:r>
                        <a:rPr lang="nb-NO" sz="1000" baseline="0" dirty="0" smtClean="0"/>
                        <a:t> bakgrunnen for utløst meldeplikt, og hva som konkret gjør at en er bekymret for barnet. </a:t>
                      </a:r>
                      <a:r>
                        <a:rPr lang="nb-NO" sz="1000" baseline="0" dirty="0" err="1" smtClean="0"/>
                        <a:t>Vurdèr</a:t>
                      </a:r>
                      <a:r>
                        <a:rPr lang="nb-NO" sz="1000" baseline="0" dirty="0" smtClean="0"/>
                        <a:t> om leder skal delta i denne samtalen</a:t>
                      </a:r>
                      <a:endParaRPr lang="nb-NO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4</a:t>
                      </a:r>
                      <a:endParaRPr lang="nb-NO" sz="1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/>
                        <a:t>Skriv</a:t>
                      </a:r>
                      <a:r>
                        <a:rPr lang="nb-NO" sz="1000" baseline="0" dirty="0" smtClean="0"/>
                        <a:t> bekymringsmelding, </a:t>
                      </a:r>
                      <a:r>
                        <a:rPr lang="nb-NO" sz="1000" baseline="0" dirty="0" smtClean="0">
                          <a:hlinkClick r:id="rId2"/>
                        </a:rPr>
                        <a:t>benytt digitalt meldeskjema</a:t>
                      </a:r>
                      <a:r>
                        <a:rPr lang="nb-NO" sz="1000" baseline="0" dirty="0" smtClean="0"/>
                        <a:t>.  NB! Skjemat kan ikke lagres underveis, ha derfor alle informasjon tilgjengelig. Fylles gjerne ut i samarbeid med leder</a:t>
                      </a:r>
                      <a:r>
                        <a:rPr lang="nb-NO" sz="1000" b="0" baseline="0" dirty="0" smtClean="0">
                          <a:solidFill>
                            <a:schemeClr val="tx1"/>
                          </a:solidFill>
                        </a:rPr>
                        <a:t>. Opplys om det dersom barnet har Stafettlogg etter BTI-modellen,  denne kan gjerne legge ved.</a:t>
                      </a:r>
                      <a:r>
                        <a:rPr lang="nb-NO" sz="1000" baseline="0" dirty="0" smtClean="0"/>
                        <a:t>  Sende meldingen.</a:t>
                      </a:r>
                      <a:endParaRPr lang="nb-NO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5</a:t>
                      </a:r>
                      <a:endParaRPr lang="nb-NO" sz="1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err="1" smtClean="0"/>
                        <a:t>Print</a:t>
                      </a:r>
                      <a:r>
                        <a:rPr lang="nb-NO" sz="1000" dirty="0" smtClean="0"/>
                        <a:t> ut kopi</a:t>
                      </a:r>
                      <a:r>
                        <a:rPr lang="nb-NO" sz="1000" baseline="0" dirty="0" smtClean="0"/>
                        <a:t> av meldingen, og arkiver i gjeldende fagsystem (eks. </a:t>
                      </a:r>
                      <a:r>
                        <a:rPr lang="nb-NO" sz="1000" baseline="0" dirty="0" err="1" smtClean="0"/>
                        <a:t>elevmappe</a:t>
                      </a:r>
                      <a:r>
                        <a:rPr lang="nb-NO" sz="1000" baseline="0" dirty="0" smtClean="0"/>
                        <a:t>, HS-pro, </a:t>
                      </a:r>
                      <a:r>
                        <a:rPr lang="nb-NO" sz="1000" baseline="0" dirty="0" err="1" smtClean="0"/>
                        <a:t>CosDoc</a:t>
                      </a:r>
                      <a:r>
                        <a:rPr lang="nb-NO" sz="1000" baseline="0" dirty="0" smtClean="0"/>
                        <a:t> </a:t>
                      </a:r>
                      <a:r>
                        <a:rPr lang="nb-NO" sz="1000" baseline="0" dirty="0" err="1" smtClean="0"/>
                        <a:t>ect</a:t>
                      </a:r>
                      <a:r>
                        <a:rPr lang="nb-NO" sz="1000" baseline="0" dirty="0" smtClean="0"/>
                        <a:t>)</a:t>
                      </a:r>
                      <a:endParaRPr lang="nb-NO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53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Rutine: Melde- og opplysningsplikt til barneverntjenesten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>
          <a:xfrm>
            <a:off x="471487" y="1257300"/>
            <a:ext cx="5915025" cy="7664978"/>
          </a:xfrm>
        </p:spPr>
        <p:txBody>
          <a:bodyPr>
            <a:normAutofit lnSpcReduction="10000"/>
          </a:bodyPr>
          <a:lstStyle/>
          <a:p>
            <a:r>
              <a:rPr lang="nb-NO" sz="1900" b="1" dirty="0" smtClean="0"/>
              <a:t>4. Meldeplikten vurderes ikke som utløst </a:t>
            </a:r>
          </a:p>
          <a:p>
            <a:r>
              <a:rPr lang="nb-NO" sz="1200" dirty="0" smtClean="0"/>
              <a:t>I saker hvor den offentlig ansatte er i tvil om bekymringen utløser meldeplikten kan du ringe Dalane barnevern tlf. 51 46 84 00 for å drøfte saken anonymt. Her vil du kunne få en barnevernfaglig vurdering på om meldeplikten er utløst, og veiledning før utforming av eventuell bekymringsmelding.</a:t>
            </a:r>
          </a:p>
          <a:p>
            <a:r>
              <a:rPr lang="nb-NO" sz="1200" dirty="0" smtClean="0"/>
              <a:t>I saker hvor meldeplikten ikke vurderes som utløst, men familien kan være i behov av hjelpetiltak etter </a:t>
            </a:r>
            <a:r>
              <a:rPr lang="nb-NO" sz="1200" dirty="0" smtClean="0">
                <a:hlinkClick r:id="rId2"/>
              </a:rPr>
              <a:t>barnevern loven § 4-4</a:t>
            </a:r>
            <a:r>
              <a:rPr lang="nb-NO" sz="1200" dirty="0" smtClean="0"/>
              <a:t> kalles foresatte inn til møte. I samtale med foresatte beskrives bekymringen, og det bes om samtykke til å melde bekymringen videre til barneverntjenesten. </a:t>
            </a:r>
            <a:r>
              <a:rPr lang="nb-NO" sz="1200" dirty="0"/>
              <a:t> </a:t>
            </a:r>
            <a:r>
              <a:rPr lang="nb-NO" sz="1200" dirty="0" smtClean="0"/>
              <a:t>Husk  å dokumenter i barnets stafettlogg eller eget fagsystem (</a:t>
            </a:r>
            <a:r>
              <a:rPr lang="nb-NO" sz="1200" dirty="0" err="1" smtClean="0"/>
              <a:t>elevmappe</a:t>
            </a:r>
            <a:r>
              <a:rPr lang="nb-NO" sz="1200" dirty="0" smtClean="0"/>
              <a:t>, HS-pro, </a:t>
            </a:r>
            <a:r>
              <a:rPr lang="nb-NO" sz="1200" dirty="0" err="1" smtClean="0"/>
              <a:t>CosDoc</a:t>
            </a:r>
            <a:r>
              <a:rPr lang="nb-NO" sz="1200" dirty="0" smtClean="0"/>
              <a:t> etc.) at møtet med foresatte er gjennomført, og hva konklusjonen angående mulig bekymringsmelding ble.</a:t>
            </a:r>
          </a:p>
          <a:p>
            <a:r>
              <a:rPr lang="nb-NO" sz="1900" b="1" dirty="0"/>
              <a:t>5. </a:t>
            </a:r>
            <a:r>
              <a:rPr lang="nb-NO" sz="1900" b="1" dirty="0" smtClean="0"/>
              <a:t>Barneverntjenesten avslutter saken uten hjelpetiltak</a:t>
            </a:r>
          </a:p>
          <a:p>
            <a:r>
              <a:rPr lang="nb-NO" sz="1200" dirty="0" smtClean="0"/>
              <a:t>Etter at barneverntjenesten har undersøkt saken, skal den som har meldt saken motta tilbakemelding om </a:t>
            </a:r>
            <a:r>
              <a:rPr lang="nb-NO" sz="1200" dirty="0"/>
              <a:t>det iverksettes hjelpetiltak eller om saken avsluttes </a:t>
            </a:r>
            <a:r>
              <a:rPr lang="nb-NO" sz="1200" dirty="0" smtClean="0"/>
              <a:t> uten tiltak etter </a:t>
            </a:r>
            <a:r>
              <a:rPr lang="nb-NO" sz="1200" dirty="0" smtClean="0"/>
              <a:t>at </a:t>
            </a:r>
            <a:r>
              <a:rPr lang="nb-NO" sz="1200" dirty="0" smtClean="0"/>
              <a:t>undersøkelsen </a:t>
            </a:r>
            <a:r>
              <a:rPr lang="nb-NO" sz="1200" dirty="0" smtClean="0"/>
              <a:t>er gjennomført. (Nb Dette gjelder kun når det er en offentlig instans som har meldt bekymring.)</a:t>
            </a:r>
            <a:endParaRPr lang="nb-NO" sz="1200" dirty="0"/>
          </a:p>
          <a:p>
            <a:r>
              <a:rPr lang="nb-NO" sz="1200" dirty="0" smtClean="0"/>
              <a:t>Det kan være ulike grunner til at saken avsluttes - for eksempel at vilkårene i barnevernloven for å sette i gang hjelpetiltak ikke er </a:t>
            </a:r>
            <a:r>
              <a:rPr lang="nb-NO" sz="1200" dirty="0" smtClean="0"/>
              <a:t>oppfylt</a:t>
            </a:r>
            <a:r>
              <a:rPr lang="nb-NO" sz="1200" dirty="0" smtClean="0"/>
              <a:t>, </a:t>
            </a:r>
            <a:r>
              <a:rPr lang="nb-NO" sz="1200" dirty="0" smtClean="0"/>
              <a:t>eller at foresatte ikke ønsker å ta i mot hjelpen som tilbys. Dersom melder fremdeles er urolig for barnets situasjon skal handlingsveileder i BTI brukes i videre samarbeid med barnet/ungdommen/familien om tiltak i egen enhet  (nivå 1) og </a:t>
            </a:r>
            <a:r>
              <a:rPr lang="nb-NO" sz="1200" dirty="0" err="1" smtClean="0"/>
              <a:t>evt</a:t>
            </a:r>
            <a:r>
              <a:rPr lang="nb-NO" sz="1200" dirty="0" smtClean="0"/>
              <a:t> samarbeid med andre tjenester (nivå 2 og 3).</a:t>
            </a:r>
          </a:p>
          <a:p>
            <a:pPr marL="171450" indent="-171450">
              <a:buFontTx/>
              <a:buChar char="-"/>
            </a:pP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07193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sz="1600" b="1" dirty="0"/>
              <a:t>6. Gjøre rutinen kjent</a:t>
            </a:r>
          </a:p>
          <a:p>
            <a:r>
              <a:rPr lang="nb-NO" sz="1200" dirty="0"/>
              <a:t>Ledere har ansvar for at rutinen er kjent blant alle ansatte som jobber direkte og indirekte med barn og unge. </a:t>
            </a:r>
          </a:p>
          <a:p>
            <a:r>
              <a:rPr lang="nb-NO" sz="1200" dirty="0"/>
              <a:t>Dette gjøre ved å: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200" dirty="0"/>
              <a:t>Kommunalsjefer har årlig gjennomgang med sine mellomledere, og sikrer at rutinen implementeres i tjenesteområdet</a:t>
            </a:r>
            <a:r>
              <a:rPr lang="nb-NO" sz="1200" dirty="0" smtClean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200" dirty="0" smtClean="0"/>
              <a:t> </a:t>
            </a:r>
            <a:r>
              <a:rPr lang="nb-NO" sz="1200" dirty="0"/>
              <a:t>Leder for den enkelte enhet går gjennom rutinen i egen personalgruppe en gang i året. </a:t>
            </a:r>
            <a:endParaRPr lang="nb-NO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200" dirty="0" smtClean="0"/>
              <a:t>Gjennomgang </a:t>
            </a:r>
            <a:r>
              <a:rPr lang="nb-NO" sz="1200" dirty="0"/>
              <a:t>i forbindelse med opplæring av nyansatte: rutinen inngår i felles digitalt opplæringsprogram for nyansatte i Eigersund kommune.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758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sjon1" id="{E3511121-31BD-7A4A-9581-9D478FFE4344}" vid="{7B8E1094-120D-E541-8A36-826EA77A7E5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14989</TotalTime>
  <Words>860</Words>
  <Application>Microsoft Office PowerPoint</Application>
  <PresentationFormat>A4 (210 x 297 mm)</PresentationFormat>
  <Paragraphs>53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Rutine: Melde- og opplysningsplikt til barneverntjenesten</vt:lpstr>
      <vt:lpstr>Rutine: Melde- og opplysningsplikt til barneverntjenesten</vt:lpstr>
      <vt:lpstr>Rutine: Melde- og opplysningsplikt til barneverntjenesten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Førebuing og gjennomføring av den nødvendige samtalen</dc:title>
  <dc:creator>Steinar Hårde</dc:creator>
  <cp:lastModifiedBy>Kari Anne Bergøy</cp:lastModifiedBy>
  <cp:revision>61</cp:revision>
  <cp:lastPrinted>2018-01-19T10:14:13Z</cp:lastPrinted>
  <dcterms:created xsi:type="dcterms:W3CDTF">2017-10-20T12:15:07Z</dcterms:created>
  <dcterms:modified xsi:type="dcterms:W3CDTF">2021-05-06T09:48:44Z</dcterms:modified>
</cp:coreProperties>
</file>